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3" r:id="rId2"/>
    <p:sldId id="264" r:id="rId3"/>
    <p:sldId id="265" r:id="rId4"/>
    <p:sldId id="269" r:id="rId5"/>
    <p:sldId id="266" r:id="rId6"/>
    <p:sldId id="267" r:id="rId7"/>
    <p:sldId id="268" r:id="rId8"/>
    <p:sldId id="270" r:id="rId9"/>
    <p:sldId id="271" r:id="rId10"/>
    <p:sldId id="258" r:id="rId11"/>
    <p:sldId id="260" r:id="rId12"/>
    <p:sldId id="257" r:id="rId13"/>
    <p:sldId id="261" r:id="rId14"/>
    <p:sldId id="262" r:id="rId15"/>
    <p:sldId id="25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B565D-1850-4D39-A024-0DB114FE2A97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5F65-7859-4149-B2CE-53CE35F94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9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5F65-7859-4149-B2CE-53CE35F94D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5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9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5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8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3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3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7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9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3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4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8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6DB6A4-4AC4-4DF2-9080-CE8B4986A5F9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D726F-9895-4080-B894-419080455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21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862" y="1122363"/>
            <a:ext cx="804203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Topics in Land Surveying:</a:t>
            </a:r>
            <a:br>
              <a:rPr lang="en-US" b="1" dirty="0" smtClean="0"/>
            </a:br>
            <a:r>
              <a:rPr lang="en-US" dirty="0" smtClean="0"/>
              <a:t>Subdivisions</a:t>
            </a:r>
            <a:br>
              <a:rPr lang="en-US" dirty="0" smtClean="0"/>
            </a:br>
            <a:r>
              <a:rPr lang="en-US" sz="2800" dirty="0" smtClean="0"/>
              <a:t>TREC #7220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198163"/>
            <a:ext cx="5714228" cy="1405467"/>
          </a:xfrm>
        </p:spPr>
        <p:txBody>
          <a:bodyPr/>
          <a:lstStyle/>
          <a:p>
            <a:r>
              <a:rPr lang="en-US" dirty="0" smtClean="0"/>
              <a:t>Tim Howell, RLS</a:t>
            </a:r>
            <a:br>
              <a:rPr lang="en-US" dirty="0" smtClean="0"/>
            </a:br>
            <a:r>
              <a:rPr lang="en-US" sz="1400" dirty="0" smtClean="0"/>
              <a:t>TREC Instructor #1556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18" y="5147733"/>
            <a:ext cx="2636683" cy="11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70521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Acrobat Document" r:id="rId4" imgW="24688800" imgH="16459200" progId="AcroExch.Document.7">
                  <p:embed/>
                </p:oleObj>
              </mc:Choice>
              <mc:Fallback>
                <p:oleObj name="Acrobat Document" r:id="rId4" imgW="24688800" imgH="16459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363415" y="78154"/>
            <a:ext cx="7772400" cy="890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Initial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28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95845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24688800" imgH="16459200" progId="AcroExch.Document.7">
                  <p:embed/>
                </p:oleObj>
              </mc:Choice>
              <mc:Fallback>
                <p:oleObj name="Acrobat Document" r:id="rId3" imgW="24688800" imgH="16459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363415" y="78154"/>
            <a:ext cx="7772400" cy="890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Preliminary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378216"/>
              </p:ext>
            </p:extLst>
          </p:nvPr>
        </p:nvGraphicFramePr>
        <p:xfrm>
          <a:off x="0" y="752475"/>
          <a:ext cx="9158288" cy="61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24688800" imgH="16459200" progId="AcroExch.Document.7">
                  <p:embed/>
                </p:oleObj>
              </mc:Choice>
              <mc:Fallback>
                <p:oleObj name="Acrobat Document" r:id="rId3" imgW="24688800" imgH="16459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52475"/>
                        <a:ext cx="9158288" cy="610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363415" y="78154"/>
            <a:ext cx="7772400" cy="890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Boundary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4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06422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3" imgW="24688800" imgH="16459200" progId="AcroExch.Document.7">
                  <p:embed/>
                </p:oleObj>
              </mc:Choice>
              <mc:Fallback>
                <p:oleObj name="Acrobat Document" r:id="rId3" imgW="24688800" imgH="16459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363415" y="78154"/>
            <a:ext cx="7772400" cy="890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Revised Preliminary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1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81444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3" imgW="24688800" imgH="16459200" progId="AcroExch.Document.7">
                  <p:embed/>
                </p:oleObj>
              </mc:Choice>
              <mc:Fallback>
                <p:oleObj name="Acrobat Document" r:id="rId3" imgW="24688800" imgH="16459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363415" y="78154"/>
            <a:ext cx="7772400" cy="890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“Final”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078392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3" imgW="24688800" imgH="16459200" progId="AcroExch.Document.7">
                  <p:embed/>
                </p:oleObj>
              </mc:Choice>
              <mc:Fallback>
                <p:oleObj name="Acrobat Document" r:id="rId3" imgW="24688800" imgH="16459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363415" y="78154"/>
            <a:ext cx="7772400" cy="890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New Final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37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862" y="1122363"/>
            <a:ext cx="804203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Topics in Land Surveying:</a:t>
            </a:r>
            <a:br>
              <a:rPr lang="en-US" b="1" dirty="0" smtClean="0"/>
            </a:br>
            <a:r>
              <a:rPr lang="en-US" dirty="0" smtClean="0"/>
              <a:t>Subdivisions</a:t>
            </a:r>
            <a:br>
              <a:rPr lang="en-US" dirty="0" smtClean="0"/>
            </a:br>
            <a:r>
              <a:rPr lang="en-US" sz="2800" dirty="0" smtClean="0"/>
              <a:t>TREC #7220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198163"/>
            <a:ext cx="5714228" cy="1405467"/>
          </a:xfrm>
        </p:spPr>
        <p:txBody>
          <a:bodyPr/>
          <a:lstStyle/>
          <a:p>
            <a:r>
              <a:rPr lang="en-US" dirty="0" smtClean="0"/>
              <a:t>Tim Howell, RLS</a:t>
            </a:r>
            <a:br>
              <a:rPr lang="en-US" dirty="0" smtClean="0"/>
            </a:br>
            <a:r>
              <a:rPr lang="en-US" sz="1400" dirty="0" smtClean="0"/>
              <a:t>TREC Instructor #1556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18" y="5147733"/>
            <a:ext cx="2636683" cy="11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2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Factors of subdivisions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Road Frontage</a:t>
            </a:r>
          </a:p>
          <a:p>
            <a:r>
              <a:rPr lang="en-US" dirty="0"/>
              <a:t>Lot </a:t>
            </a:r>
            <a:r>
              <a:rPr lang="en-US" dirty="0" smtClean="0"/>
              <a:t>Width</a:t>
            </a:r>
          </a:p>
          <a:p>
            <a:r>
              <a:rPr lang="en-US" dirty="0"/>
              <a:t>Soil Type</a:t>
            </a:r>
          </a:p>
          <a:p>
            <a:r>
              <a:rPr lang="en-US" dirty="0"/>
              <a:t>Land Slope</a:t>
            </a:r>
          </a:p>
          <a:p>
            <a:r>
              <a:rPr lang="en-US" dirty="0"/>
              <a:t>Flood </a:t>
            </a:r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Economic Feasibility</a:t>
            </a:r>
          </a:p>
          <a:p>
            <a:pPr lvl="1"/>
            <a:r>
              <a:rPr lang="en-US" dirty="0" smtClean="0"/>
              <a:t>Road Construction</a:t>
            </a:r>
          </a:p>
          <a:p>
            <a:pPr lvl="1"/>
            <a:r>
              <a:rPr lang="en-US" dirty="0" smtClean="0"/>
              <a:t>Utility Installation</a:t>
            </a:r>
          </a:p>
          <a:p>
            <a:r>
              <a:rPr lang="en-US" dirty="0" smtClean="0"/>
              <a:t>Lot </a:t>
            </a:r>
            <a:r>
              <a:rPr lang="en-US" dirty="0"/>
              <a:t>Size</a:t>
            </a:r>
          </a:p>
          <a:p>
            <a:pPr lvl="1"/>
            <a:r>
              <a:rPr lang="en-US" dirty="0"/>
              <a:t>Zoning</a:t>
            </a:r>
          </a:p>
          <a:p>
            <a:pPr lvl="1"/>
            <a:r>
              <a:rPr lang="en-US" dirty="0"/>
              <a:t>Public/Private Utilities</a:t>
            </a:r>
          </a:p>
          <a:p>
            <a:pPr lvl="1"/>
            <a:r>
              <a:rPr lang="en-US" dirty="0"/>
              <a:t>Intended Use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7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502" y="3925188"/>
            <a:ext cx="2862910" cy="764043"/>
          </a:xfrm>
        </p:spPr>
        <p:txBody>
          <a:bodyPr/>
          <a:lstStyle/>
          <a:p>
            <a:r>
              <a:rPr lang="en-US" dirty="0" smtClean="0"/>
              <a:t>Road Frontage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150580" y="4307209"/>
            <a:ext cx="2862910" cy="1845735"/>
          </a:xfrm>
        </p:spPr>
        <p:txBody>
          <a:bodyPr/>
          <a:lstStyle/>
          <a:p>
            <a:r>
              <a:rPr lang="en-US" dirty="0" smtClean="0"/>
              <a:t>Road frontage is the distance along a public or (approved) private road.</a:t>
            </a:r>
          </a:p>
          <a:p>
            <a:r>
              <a:rPr lang="en-US" dirty="0" smtClean="0"/>
              <a:t>Requirements are region specific and range from 25-50 feet of “useable” frontage per lot.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4069" y="-2107183"/>
            <a:ext cx="3585775" cy="8370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8" y="285167"/>
            <a:ext cx="8370477" cy="35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11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Width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 only do some jurisdictions have minimum lot widths, they also have variable setbacks based on the width of the lot.</a:t>
            </a:r>
          </a:p>
          <a:p>
            <a:r>
              <a:rPr lang="en-US" dirty="0" smtClean="0"/>
              <a:t>So, a lot must be a certain width before you can build.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16" y="1266093"/>
            <a:ext cx="5529140" cy="48667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9630" y="4009291"/>
            <a:ext cx="1789723" cy="1414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9" y="299591"/>
            <a:ext cx="2862910" cy="1439332"/>
          </a:xfrm>
        </p:spPr>
        <p:txBody>
          <a:bodyPr/>
          <a:lstStyle/>
          <a:p>
            <a:r>
              <a:rPr lang="en-US" dirty="0" smtClean="0"/>
              <a:t>Soil Type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349" y="1738923"/>
            <a:ext cx="2862910" cy="3739662"/>
          </a:xfrm>
        </p:spPr>
        <p:txBody>
          <a:bodyPr>
            <a:normAutofit/>
          </a:bodyPr>
          <a:lstStyle/>
          <a:p>
            <a:r>
              <a:rPr lang="en-US" dirty="0" smtClean="0"/>
              <a:t>When dealing with property without public sewer service, subsurface disposal is the preferred alternative.</a:t>
            </a:r>
          </a:p>
          <a:p>
            <a:r>
              <a:rPr lang="en-US" dirty="0" smtClean="0"/>
              <a:t>A soil scientist must determine the types of soils on the land and its suitability for a septic system.</a:t>
            </a:r>
          </a:p>
          <a:p>
            <a:r>
              <a:rPr lang="en-US" dirty="0" smtClean="0"/>
              <a:t>Soils have different absorption rates. As the rate decreases, the health department may require peculation testing.</a:t>
            </a:r>
          </a:p>
          <a:p>
            <a:r>
              <a:rPr lang="en-US" dirty="0" smtClean="0"/>
              <a:t>The lower the rate, the more field line is required and subsequently the more land is needed requiring increased lot sizes.</a:t>
            </a:r>
            <a:endParaRPr lang="en-US" dirty="0"/>
          </a:p>
        </p:txBody>
      </p:sp>
      <p:pic>
        <p:nvPicPr>
          <p:cNvPr id="7176" name="Picture 8" descr="http://modernfarmer.com/wp-content/uploads/2013/04/science-of-soil-hero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08" y="3219074"/>
            <a:ext cx="5505084" cy="34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66" y="148980"/>
            <a:ext cx="42957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Slope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800" y="1465064"/>
            <a:ext cx="4627563" cy="3470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Many municipalities now have a requirement controlling the size of the lot based on the average slope of the property.</a:t>
            </a:r>
          </a:p>
          <a:p>
            <a:r>
              <a:rPr lang="en-US" dirty="0" smtClean="0"/>
              <a:t>The steeper the property, the larger the minimum lot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54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64" y="118536"/>
            <a:ext cx="4032128" cy="1439332"/>
          </a:xfrm>
        </p:spPr>
        <p:txBody>
          <a:bodyPr/>
          <a:lstStyle/>
          <a:p>
            <a:r>
              <a:rPr lang="en-US" dirty="0" smtClean="0"/>
              <a:t>Special Flood Hazard Area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563" y="1557868"/>
            <a:ext cx="3899268" cy="1845735"/>
          </a:xfrm>
        </p:spPr>
        <p:txBody>
          <a:bodyPr/>
          <a:lstStyle/>
          <a:p>
            <a:r>
              <a:rPr lang="en-US" dirty="0" smtClean="0"/>
              <a:t>Beyond the need to build above the base flood elevation, many planning regions have adopted the policy that you must have a building site OUTSIDE of a special flood hazard area on every lot.</a:t>
            </a:r>
            <a:endParaRPr lang="en-US" dirty="0"/>
          </a:p>
        </p:txBody>
      </p:sp>
      <p:pic>
        <p:nvPicPr>
          <p:cNvPr id="8194" name="Picture 2" descr="http://www.umatillacounty.net/planning/img/sf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2" y="3472637"/>
            <a:ext cx="73247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Feasibility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 Construction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Utility Installation</a:t>
            </a:r>
            <a:endParaRPr lang="en-US" dirty="0"/>
          </a:p>
        </p:txBody>
      </p:sp>
      <p:pic>
        <p:nvPicPr>
          <p:cNvPr id="9220" name="Picture 4" descr="http://www.hayesjames.com/fileadmin/files/images/Project_pics/iredell_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20" y="3078709"/>
            <a:ext cx="3338646" cy="25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judyblackcloud.files.wordpress.com/2011/01/curvy-r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0" y="3078709"/>
            <a:ext cx="3773735" cy="25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4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Lot SIze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Generic Lot Sizes (base on Sevier County)</a:t>
            </a:r>
          </a:p>
          <a:p>
            <a:r>
              <a:rPr lang="en-US" dirty="0" smtClean="0"/>
              <a:t>Lot with no public utilities*</a:t>
            </a:r>
            <a:br>
              <a:rPr lang="en-US" dirty="0" smtClean="0"/>
            </a:br>
            <a:r>
              <a:rPr lang="en-US" dirty="0" smtClean="0"/>
              <a:t>0-29% slope – 30,000 ft²</a:t>
            </a:r>
            <a:br>
              <a:rPr lang="en-US" dirty="0" smtClean="0"/>
            </a:br>
            <a:r>
              <a:rPr lang="en-US" dirty="0" smtClean="0"/>
              <a:t>30-49% slope – 2 acres</a:t>
            </a:r>
            <a:br>
              <a:rPr lang="en-US" dirty="0" smtClean="0"/>
            </a:br>
            <a:r>
              <a:rPr lang="en-US" dirty="0" smtClean="0"/>
              <a:t>50% or greater – 3 acres</a:t>
            </a:r>
          </a:p>
          <a:p>
            <a:r>
              <a:rPr lang="en-US" dirty="0" smtClean="0"/>
              <a:t>Lot with one utility</a:t>
            </a:r>
            <a:br>
              <a:rPr lang="en-US" dirty="0" smtClean="0"/>
            </a:br>
            <a:r>
              <a:rPr lang="en-US" dirty="0" smtClean="0"/>
              <a:t>&lt;30% slope – 25,000 ft</a:t>
            </a:r>
            <a:r>
              <a:rPr lang="en-US" dirty="0"/>
              <a:t>²</a:t>
            </a:r>
            <a:endParaRPr lang="en-US" dirty="0" smtClean="0"/>
          </a:p>
          <a:p>
            <a:r>
              <a:rPr lang="en-US" dirty="0" smtClean="0"/>
              <a:t>Lot with both Utilities</a:t>
            </a:r>
            <a:br>
              <a:rPr lang="en-US" dirty="0" smtClean="0"/>
            </a:br>
            <a:r>
              <a:rPr lang="en-US" dirty="0" smtClean="0"/>
              <a:t>7,500 ft²</a:t>
            </a:r>
          </a:p>
          <a:p>
            <a:pPr marL="0" indent="0">
              <a:buNone/>
            </a:pPr>
            <a:r>
              <a:rPr lang="en-US" dirty="0" smtClean="0"/>
              <a:t>* If requiring percolation testing 40,000 ft²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Decide what the intended use of the property is and determine how large of lots are desired.</a:t>
            </a:r>
          </a:p>
          <a:p>
            <a:r>
              <a:rPr lang="en-US" dirty="0" smtClean="0"/>
              <a:t>Zoning can also control size and building setbacks.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1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650</TotalTime>
  <Words>341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Acrobat Document</vt:lpstr>
      <vt:lpstr>Topics in Land Surveying: Subdivisions TREC #7220</vt:lpstr>
      <vt:lpstr>Controlling Factors of subdivisions</vt:lpstr>
      <vt:lpstr>Road Frontage</vt:lpstr>
      <vt:lpstr>Lot Width</vt:lpstr>
      <vt:lpstr>Soil Type</vt:lpstr>
      <vt:lpstr>Land Slope</vt:lpstr>
      <vt:lpstr>Special Flood Hazard Area</vt:lpstr>
      <vt:lpstr>Economic Feasibility</vt:lpstr>
      <vt:lpstr>Minimum Lot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in Land Surveying: Subdivisions TREC #7220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Howell</dc:creator>
  <cp:lastModifiedBy>Tim Howell</cp:lastModifiedBy>
  <cp:revision>24</cp:revision>
  <dcterms:created xsi:type="dcterms:W3CDTF">2013-06-15T16:53:04Z</dcterms:created>
  <dcterms:modified xsi:type="dcterms:W3CDTF">2013-09-09T00:22:12Z</dcterms:modified>
</cp:coreProperties>
</file>