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9" r:id="rId4"/>
    <p:sldId id="257" r:id="rId5"/>
    <p:sldId id="277" r:id="rId6"/>
    <p:sldId id="258" r:id="rId7"/>
    <p:sldId id="263" r:id="rId8"/>
    <p:sldId id="261" r:id="rId9"/>
    <p:sldId id="264" r:id="rId10"/>
    <p:sldId id="267" r:id="rId11"/>
    <p:sldId id="265" r:id="rId12"/>
    <p:sldId id="266" r:id="rId13"/>
    <p:sldId id="262" r:id="rId14"/>
    <p:sldId id="269" r:id="rId15"/>
    <p:sldId id="276" r:id="rId16"/>
    <p:sldId id="268" r:id="rId17"/>
    <p:sldId id="270" r:id="rId18"/>
    <p:sldId id="271" r:id="rId19"/>
    <p:sldId id="272" r:id="rId20"/>
    <p:sldId id="273" r:id="rId21"/>
    <p:sldId id="275" r:id="rId22"/>
    <p:sldId id="260" r:id="rId23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6586" autoAdjust="0"/>
  </p:normalViewPr>
  <p:slideViewPr>
    <p:cSldViewPr>
      <p:cViewPr varScale="1">
        <p:scale>
          <a:sx n="96" d="100"/>
          <a:sy n="96" d="100"/>
        </p:scale>
        <p:origin x="84" y="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2EB04-60F5-4CA6-91B6-7089551DC49B}" type="datetimeFigureOut">
              <a:rPr lang="fr-FR"/>
              <a:pPr>
                <a:defRPr/>
              </a:pPr>
              <a:t>18/05/2014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4FF81-7A18-4D34-8312-0EF607D89B0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019B0-BEA6-4327-B246-482CA09E7A9D}" type="datetimeFigureOut">
              <a:rPr lang="fr-FR"/>
              <a:pPr>
                <a:defRPr/>
              </a:pPr>
              <a:t>18/05/2014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E6947-4FFD-4978-BB79-F3C88520E39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EB7BA-1D04-436A-A543-107AF61E047A}" type="datetimeFigureOut">
              <a:rPr lang="fr-FR"/>
              <a:pPr>
                <a:defRPr/>
              </a:pPr>
              <a:t>18/05/2014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A6C6F-A3CE-49DD-9C13-BCED7F6A7A2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53155-2213-4D8F-963E-ED60C3A95823}" type="datetimeFigureOut">
              <a:rPr lang="fr-FR"/>
              <a:pPr>
                <a:defRPr/>
              </a:pPr>
              <a:t>18/05/2014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2B809-854A-424B-92A8-A0682609CB7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664F0-D1BC-40EB-91A6-E8E086F12061}" type="datetimeFigureOut">
              <a:rPr lang="fr-FR"/>
              <a:pPr>
                <a:defRPr/>
              </a:pPr>
              <a:t>18/05/2014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6A55D-044D-417F-8CBF-6C477E19556E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32849-E1C3-474A-846D-73A6A0AF5664}" type="datetimeFigureOut">
              <a:rPr lang="fr-FR"/>
              <a:pPr>
                <a:defRPr/>
              </a:pPr>
              <a:t>18/05/2014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5665-587E-4FAF-853D-958DE34DEC6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FEDC9-8696-4D64-BFA0-A1FC599A12DB}" type="datetimeFigureOut">
              <a:rPr lang="fr-FR"/>
              <a:pPr>
                <a:defRPr/>
              </a:pPr>
              <a:t>18/05/2014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4E3FE-8777-4611-B350-D6ACFB3C390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340F0-C946-444B-BC3C-D924D77BBD2A}" type="datetimeFigureOut">
              <a:rPr lang="fr-FR"/>
              <a:pPr>
                <a:defRPr/>
              </a:pPr>
              <a:t>18/05/2014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89A1A-4874-455D-97D2-967A2C8FA4C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6DA63-8911-477B-B94F-5B5A872C0912}" type="datetimeFigureOut">
              <a:rPr lang="fr-FR"/>
              <a:pPr>
                <a:defRPr/>
              </a:pPr>
              <a:t>18/05/2014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E0A1E-BC65-42A0-91B1-1BEE81086E5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2E6CE-3FF0-4D34-84B5-83B042FCD5B0}" type="datetimeFigureOut">
              <a:rPr lang="fr-FR"/>
              <a:pPr>
                <a:defRPr/>
              </a:pPr>
              <a:t>18/05/2014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D9A6B-09D1-4C39-BC51-CB528629551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89E08-E542-4B2B-9345-38A4B6DADB6F}" type="datetimeFigureOut">
              <a:rPr lang="fr-FR"/>
              <a:pPr>
                <a:defRPr/>
              </a:pPr>
              <a:t>18/05/2014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D6290-ECED-4193-889E-929811EE24A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428442-26E7-4884-9B47-13C90C304355}" type="datetimeFigureOut">
              <a:rPr lang="fr-FR"/>
              <a:pPr>
                <a:defRPr/>
              </a:pPr>
              <a:t>18/05/2014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ADF752-733D-4AEE-B1C0-160908DB186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tim@tnlds.com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1714500"/>
            <a:ext cx="7772400" cy="1470025"/>
          </a:xfrm>
        </p:spPr>
        <p:txBody>
          <a:bodyPr/>
          <a:lstStyle/>
          <a:p>
            <a:pPr eaLnBrk="1" hangingPunct="1"/>
            <a:r>
              <a:rPr lang="en-US" noProof="0" dirty="0" smtClean="0">
                <a:solidFill>
                  <a:schemeClr val="bg1"/>
                </a:solidFill>
              </a:rPr>
              <a:t>Basic Surveying</a:t>
            </a: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71600" y="2643188"/>
            <a:ext cx="6400800" cy="1752600"/>
          </a:xfrm>
        </p:spPr>
        <p:txBody>
          <a:bodyPr/>
          <a:lstStyle/>
          <a:p>
            <a:pPr eaLnBrk="1" hangingPunct="1"/>
            <a:r>
              <a:rPr lang="en-US" noProof="0" dirty="0" smtClean="0">
                <a:solidFill>
                  <a:schemeClr val="bg1"/>
                </a:solidFill>
              </a:rPr>
              <a:t>Tim Howell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599" y="4113213"/>
            <a:ext cx="3398802" cy="147760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smtClean="0">
                <a:solidFill>
                  <a:schemeClr val="bg1"/>
                </a:solidFill>
              </a:rPr>
              <a:t>Two types of surveyors…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Mathematically </a:t>
            </a:r>
            <a:r>
              <a:rPr lang="en-US" dirty="0" smtClean="0"/>
              <a:t>inclined</a:t>
            </a:r>
            <a:endParaRPr lang="en-US" dirty="0"/>
          </a:p>
        </p:txBody>
      </p:sp>
      <p:sp>
        <p:nvSpPr>
          <p:cNvPr id="5122" name="Espace réservé du conten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Holds that dimensions on a deed supersede all others and that a surveyor isn’t there to make “legal” inferences but to document and re-establish if the variation is too great.</a:t>
            </a:r>
          </a:p>
          <a:p>
            <a:pPr marL="0" indent="0">
              <a:buNone/>
            </a:pPr>
            <a:r>
              <a:rPr lang="en-US" dirty="0"/>
              <a:t>*Creates “pin cushion” corners.</a:t>
            </a:r>
          </a:p>
          <a:p>
            <a:pPr marL="0" indent="0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noProof="0" dirty="0" smtClean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Legally </a:t>
            </a:r>
            <a:r>
              <a:rPr lang="en-US" dirty="0" smtClean="0"/>
              <a:t>inclined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/>
            <a:r>
              <a:rPr lang="en-US" dirty="0"/>
              <a:t>Also referred to as “fence line” surveyors.</a:t>
            </a:r>
          </a:p>
          <a:p>
            <a:pPr marL="0" indent="0">
              <a:buNone/>
            </a:pPr>
            <a:r>
              <a:rPr lang="en-US" dirty="0"/>
              <a:t>Tend to hold field evidence over math. Believes in the hierarchy of evidence and tries to abide by it.</a:t>
            </a:r>
          </a:p>
          <a:p>
            <a:pPr marL="0" indent="0">
              <a:buNone/>
            </a:pPr>
            <a:r>
              <a:rPr lang="en-US" dirty="0"/>
              <a:t>*Creates discrepancies between deeds and the real world.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441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122" grpId="0" uiExpand="1" build="p"/>
      <p:bldP spid="3" grpId="0" build="p"/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-2359819" y="2817018"/>
            <a:ext cx="6472237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noProof="0" dirty="0" smtClean="0">
                <a:solidFill>
                  <a:schemeClr val="bg1"/>
                </a:solidFill>
              </a:rPr>
              <a:t>Hierarchy of Evidence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62400" y="492917"/>
            <a:ext cx="4114800" cy="5791201"/>
          </a:xfrm>
        </p:spPr>
        <p:txBody>
          <a:bodyPr rtlCol="0">
            <a:normAutofit/>
          </a:bodyPr>
          <a:lstStyle/>
          <a:p>
            <a:pPr marL="457200" indent="-227013" algn="just">
              <a:buFont typeface="Times New Roman" panose="02020603050405020304" pitchFamily="18" charset="0"/>
              <a:buAutoNum type="arabicParenR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Senior Rights</a:t>
            </a:r>
          </a:p>
          <a:p>
            <a:pPr marL="457200" indent="-227013" algn="just">
              <a:buFont typeface="Times New Roman" panose="02020603050405020304" pitchFamily="18" charset="0"/>
              <a:buAutoNum type="arabicParenR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Writings</a:t>
            </a:r>
          </a:p>
          <a:p>
            <a:pPr marL="457200" indent="-227013" algn="just">
              <a:buFont typeface="Times New Roman" panose="02020603050405020304" pitchFamily="18" charset="0"/>
              <a:buAutoNum type="arabicParenR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Intent of Conveyances</a:t>
            </a:r>
          </a:p>
          <a:p>
            <a:pPr marL="457200" indent="-227013" algn="just">
              <a:buFont typeface="Times New Roman" panose="02020603050405020304" pitchFamily="18" charset="0"/>
              <a:buAutoNum type="arabicParenR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Calls for surveys</a:t>
            </a:r>
          </a:p>
          <a:p>
            <a:pPr marL="457200" indent="-227013" algn="just">
              <a:buFont typeface="Times New Roman" panose="02020603050405020304" pitchFamily="18" charset="0"/>
              <a:buAutoNum type="arabicParenR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Monuments</a:t>
            </a:r>
          </a:p>
          <a:p>
            <a:pPr marL="1319213" lvl="1" indent="-509588" algn="just">
              <a:lnSpc>
                <a:spcPct val="95000"/>
              </a:lnSpc>
              <a:buFont typeface="Times New Roman" panose="02020603050405020304" pitchFamily="18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Natural</a:t>
            </a:r>
          </a:p>
          <a:p>
            <a:pPr marL="1319213" lvl="1" indent="-509588" algn="just">
              <a:lnSpc>
                <a:spcPct val="95000"/>
              </a:lnSpc>
              <a:buFont typeface="Times New Roman" panose="02020603050405020304" pitchFamily="18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Artificial</a:t>
            </a:r>
          </a:p>
          <a:p>
            <a:pPr marL="1319213" lvl="1" indent="-509588" algn="just">
              <a:lnSpc>
                <a:spcPct val="95000"/>
              </a:lnSpc>
              <a:buFont typeface="Times New Roman" panose="02020603050405020304" pitchFamily="18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Record</a:t>
            </a:r>
          </a:p>
          <a:p>
            <a:pPr marL="457200" indent="-227013" algn="just">
              <a:buFont typeface="Times New Roman" panose="02020603050405020304" pitchFamily="18" charset="0"/>
              <a:buAutoNum type="arabicParenR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Measurements</a:t>
            </a:r>
          </a:p>
          <a:p>
            <a:pPr marL="1319213" lvl="1" indent="-509588" algn="just">
              <a:lnSpc>
                <a:spcPct val="95000"/>
              </a:lnSpc>
              <a:buFont typeface="Times New Roman" panose="02020603050405020304" pitchFamily="18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Direction</a:t>
            </a:r>
          </a:p>
          <a:p>
            <a:pPr marL="1319213" lvl="1" indent="-509588" algn="just">
              <a:lnSpc>
                <a:spcPct val="95000"/>
              </a:lnSpc>
              <a:buFont typeface="Times New Roman" panose="02020603050405020304" pitchFamily="18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Distance</a:t>
            </a:r>
          </a:p>
          <a:p>
            <a:pPr marL="1319213" lvl="1" indent="-509588" algn="just">
              <a:lnSpc>
                <a:spcPct val="95000"/>
              </a:lnSpc>
              <a:buFont typeface="Times New Roman" panose="02020603050405020304" pitchFamily="18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Area</a:t>
            </a:r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603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288" y="0"/>
            <a:ext cx="50267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4036219" cy="2288381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Point of Beginning</a:t>
            </a:r>
            <a:br>
              <a:rPr lang="en-US" sz="3200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Traverse</a:t>
            </a:r>
            <a:b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Traverse Points</a:t>
            </a:r>
            <a:b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Closure</a:t>
            </a:r>
            <a:endParaRPr lang="en-US" sz="3200" noProof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987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smtClean="0">
                <a:solidFill>
                  <a:schemeClr val="bg1"/>
                </a:solidFill>
              </a:rPr>
              <a:t>Placing an order…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38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Corner Location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Alta Survey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Mortgage Survey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Lot or Boundary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Marking Lines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Topograpic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Legal Description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4038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Elevation Certificate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Site Plan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Development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Subdivision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Condominium</a:t>
            </a:r>
          </a:p>
        </p:txBody>
      </p:sp>
    </p:spTree>
    <p:extLst>
      <p:ext uri="{BB962C8B-B14F-4D97-AF65-F5344CB8AC3E}">
        <p14:creationId xmlns:p14="http://schemas.microsoft.com/office/powerpoint/2010/main" val="2090170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smtClean="0">
                <a:solidFill>
                  <a:schemeClr val="bg1"/>
                </a:solidFill>
              </a:rPr>
              <a:t>Things that affect costs</a:t>
            </a:r>
            <a:endParaRPr lang="en-US" noProof="0" dirty="0" smtClean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38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Topography</a:t>
            </a:r>
            <a:endParaRPr lang="en-US" noProof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Ground cover</a:t>
            </a:r>
            <a:endParaRPr lang="en-US" noProof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Area</a:t>
            </a:r>
            <a:endParaRPr lang="en-US" noProof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Boundary</a:t>
            </a:r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Region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Level of difficulty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Age or previous survey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Lack of previous survey</a:t>
            </a:r>
            <a:endParaRPr lang="en-US" noProof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4038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soon is it needed?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Level of Detail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Additional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Marking 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Topograhic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survey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ALTA/ACSM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Liability</a:t>
            </a:r>
          </a:p>
        </p:txBody>
      </p:sp>
    </p:spTree>
    <p:extLst>
      <p:ext uri="{BB962C8B-B14F-4D97-AF65-F5344CB8AC3E}">
        <p14:creationId xmlns:p14="http://schemas.microsoft.com/office/powerpoint/2010/main" val="4276275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471987"/>
          </a:xfrm>
        </p:spPr>
        <p:txBody>
          <a:bodyPr/>
          <a:lstStyle/>
          <a:p>
            <a:pPr marL="431800" indent="-323850">
              <a:buClr>
                <a:srgbClr val="996633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Research</a:t>
            </a:r>
            <a:endParaRPr lang="en-US" dirty="0"/>
          </a:p>
          <a:p>
            <a:pPr marL="431800" indent="-323850">
              <a:buClr>
                <a:srgbClr val="996633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Reconnaissance</a:t>
            </a:r>
          </a:p>
          <a:p>
            <a:pPr marL="431800" indent="-323850">
              <a:buClr>
                <a:srgbClr val="996633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Measurement</a:t>
            </a:r>
          </a:p>
          <a:p>
            <a:pPr marL="431800" indent="-323850">
              <a:buClr>
                <a:srgbClr val="996633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Calculation</a:t>
            </a:r>
          </a:p>
          <a:p>
            <a:pPr marL="431800" indent="-323850">
              <a:buClr>
                <a:srgbClr val="996633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Monumentation</a:t>
            </a:r>
          </a:p>
          <a:p>
            <a:pPr marL="431800" indent="-323850">
              <a:buClr>
                <a:srgbClr val="996633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/>
              <a:t>Drawing</a:t>
            </a:r>
          </a:p>
          <a:p>
            <a:pPr marL="431800" indent="-323850">
              <a:buClr>
                <a:srgbClr val="996633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smtClean="0"/>
              <a:t>Submission/Delivery</a:t>
            </a:r>
            <a:endParaRPr lang="en-US" dirty="0"/>
          </a:p>
        </p:txBody>
      </p:sp>
      <p:sp>
        <p:nvSpPr>
          <p:cNvPr id="5123" name="Titre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643937" cy="939800"/>
          </a:xfrm>
        </p:spPr>
        <p:txBody>
          <a:bodyPr/>
          <a:lstStyle/>
          <a:p>
            <a:r>
              <a:rPr lang="en-US" noProof="0" dirty="0" smtClean="0">
                <a:solidFill>
                  <a:schemeClr val="bg1"/>
                </a:solidFill>
              </a:rPr>
              <a:t>What happens after you call…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63571"/>
            <a:ext cx="3124200" cy="514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3983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 Definitions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FEMA</a:t>
            </a:r>
          </a:p>
          <a:p>
            <a:r>
              <a:rPr lang="en-US" dirty="0" smtClean="0"/>
              <a:t>FIRM</a:t>
            </a:r>
          </a:p>
          <a:p>
            <a:r>
              <a:rPr lang="en-US" dirty="0" smtClean="0"/>
              <a:t>Elevation Certificate</a:t>
            </a:r>
          </a:p>
          <a:p>
            <a:r>
              <a:rPr lang="en-US" dirty="0" smtClean="0"/>
              <a:t>LOMA</a:t>
            </a:r>
          </a:p>
          <a:p>
            <a:r>
              <a:rPr lang="en-US" dirty="0" smtClean="0"/>
              <a:t>Floodplain</a:t>
            </a:r>
          </a:p>
          <a:p>
            <a:r>
              <a:rPr lang="en-US" dirty="0" smtClean="0"/>
              <a:t>Floodway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Special Flood Hazard Area</a:t>
            </a:r>
          </a:p>
          <a:p>
            <a:r>
              <a:rPr lang="en-US" dirty="0" smtClean="0"/>
              <a:t>100-year flood</a:t>
            </a:r>
          </a:p>
          <a:p>
            <a:r>
              <a:rPr lang="en-US" dirty="0" smtClean="0"/>
              <a:t>500-year flood</a:t>
            </a:r>
          </a:p>
          <a:p>
            <a:r>
              <a:rPr lang="en-US" dirty="0" smtClean="0"/>
              <a:t>Base Flood Elevation</a:t>
            </a:r>
          </a:p>
          <a:p>
            <a:r>
              <a:rPr lang="en-US" dirty="0" smtClean="0"/>
              <a:t>Flood 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492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Waterway Cross Section</a:t>
            </a:r>
            <a:endParaRPr lang="en-US" noProof="0" dirty="0" smtClean="0">
              <a:solidFill>
                <a:schemeClr val="bg1"/>
              </a:solidFill>
            </a:endParaRPr>
          </a:p>
        </p:txBody>
      </p:sp>
      <p:pic>
        <p:nvPicPr>
          <p:cNvPr id="5" name="Picture 2" descr="http://www.umatillacounty.net/planning/img/sf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9" y="2743200"/>
            <a:ext cx="9057702" cy="373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941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36964"/>
            <a:ext cx="650787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1"/>
                </a:solidFill>
              </a:rPr>
              <a:t>FIRMette</a:t>
            </a:r>
            <a:endParaRPr lang="en-US" noProof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568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Elevation Certificate</a:t>
            </a:r>
            <a:endParaRPr lang="en-US" noProof="0" dirty="0" smtClean="0">
              <a:solidFill>
                <a:schemeClr val="bg1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3270287" cy="423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0"/>
            <a:ext cx="3211895" cy="423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106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471987"/>
          </a:xfrm>
        </p:spPr>
        <p:txBody>
          <a:bodyPr/>
          <a:lstStyle/>
          <a:p>
            <a:r>
              <a:rPr lang="en-US" b="1" dirty="0" smtClean="0">
                <a:latin typeface="Constantia" panose="02030602050306030303" pitchFamily="18" charset="0"/>
              </a:rPr>
              <a:t>Land Surveying</a:t>
            </a:r>
            <a:r>
              <a:rPr lang="en-US" dirty="0" smtClean="0">
                <a:latin typeface="Constantia" panose="02030602050306030303" pitchFamily="18" charset="0"/>
              </a:rPr>
              <a:t>: The </a:t>
            </a:r>
            <a:r>
              <a:rPr lang="en-US" dirty="0">
                <a:latin typeface="Constantia" panose="02030602050306030303" pitchFamily="18" charset="0"/>
              </a:rPr>
              <a:t>science and art of determining relative positions of points above, on, or beneath the surface of the earth, or establishing such points. </a:t>
            </a:r>
            <a:r>
              <a:rPr lang="en-US" i="1" dirty="0" smtClean="0">
                <a:latin typeface="Constantia" panose="02030602050306030303" pitchFamily="18" charset="0"/>
              </a:rPr>
              <a:t>~</a:t>
            </a:r>
            <a:r>
              <a:rPr lang="en-US" i="1" dirty="0">
                <a:latin typeface="Constantia" panose="02030602050306030303" pitchFamily="18" charset="0"/>
              </a:rPr>
              <a:t>Brinker and </a:t>
            </a:r>
            <a:r>
              <a:rPr lang="en-US" i="1" dirty="0" smtClean="0">
                <a:latin typeface="Constantia" panose="02030602050306030303" pitchFamily="18" charset="0"/>
              </a:rPr>
              <a:t>Wolfe</a:t>
            </a:r>
          </a:p>
          <a:p>
            <a:r>
              <a:rPr lang="en-US" b="1" dirty="0" smtClean="0">
                <a:latin typeface="Constantia" panose="02030602050306030303" pitchFamily="18" charset="0"/>
              </a:rPr>
              <a:t>Forensic</a:t>
            </a:r>
            <a:r>
              <a:rPr lang="en-US" dirty="0" smtClean="0">
                <a:latin typeface="Constantia" panose="02030602050306030303" pitchFamily="18" charset="0"/>
              </a:rPr>
              <a:t>: belonging to, used in, or suitable to courts… ~</a:t>
            </a:r>
            <a:r>
              <a:rPr lang="en-US" i="1" dirty="0" smtClean="0">
                <a:latin typeface="Constantia" panose="02030602050306030303" pitchFamily="18" charset="0"/>
              </a:rPr>
              <a:t>Merriam-Webster</a:t>
            </a:r>
            <a:endParaRPr lang="en-US" i="1" dirty="0">
              <a:latin typeface="Constantia" panose="02030602050306030303" pitchFamily="18" charset="0"/>
            </a:endParaRPr>
          </a:p>
          <a:p>
            <a:pPr marL="0" indent="0" eaLnBrk="1" hangingPunct="1">
              <a:buNone/>
            </a:pPr>
            <a:endParaRPr lang="en-US" noProof="0" dirty="0" smtClean="0">
              <a:solidFill>
                <a:schemeClr val="bg1"/>
              </a:solidFill>
            </a:endParaRPr>
          </a:p>
        </p:txBody>
      </p:sp>
      <p:sp>
        <p:nvSpPr>
          <p:cNvPr id="5123" name="Titre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643937" cy="939800"/>
          </a:xfrm>
        </p:spPr>
        <p:txBody>
          <a:bodyPr/>
          <a:lstStyle/>
          <a:p>
            <a:pPr eaLnBrk="1" hangingPunct="1"/>
            <a:r>
              <a:rPr lang="en-US" noProof="0" dirty="0" smtClean="0">
                <a:solidFill>
                  <a:schemeClr val="bg1"/>
                </a:solidFill>
              </a:rPr>
              <a:t>Surveying defined.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Elevation Certificate</a:t>
            </a:r>
            <a:endParaRPr lang="en-US" noProof="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" y="3352800"/>
            <a:ext cx="9023487" cy="22753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3" y="2667000"/>
            <a:ext cx="8941312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19" y="3048000"/>
            <a:ext cx="8743959" cy="24688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7" y="2378193"/>
            <a:ext cx="8793414" cy="387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17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47198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b="1" noProof="0" dirty="0" smtClean="0">
                <a:solidFill>
                  <a:schemeClr val="bg1"/>
                </a:solidFill>
              </a:rPr>
              <a:t>Timothy J Howell, RLS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1"/>
                </a:solidFill>
              </a:rPr>
              <a:t>121 Dorothy </a:t>
            </a:r>
            <a:r>
              <a:rPr lang="en-US" dirty="0" err="1" smtClean="0">
                <a:solidFill>
                  <a:schemeClr val="bg1"/>
                </a:solidFill>
              </a:rPr>
              <a:t>Dr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Talbott, TN  37877</a:t>
            </a:r>
          </a:p>
          <a:p>
            <a:pPr marL="0" indent="0" eaLnBrk="1" hangingPunct="1">
              <a:buNone/>
            </a:pPr>
            <a:r>
              <a:rPr lang="en-US" noProof="0" dirty="0" smtClean="0">
                <a:solidFill>
                  <a:schemeClr val="bg1"/>
                </a:solidFill>
              </a:rPr>
              <a:t>865-742-2557</a:t>
            </a:r>
          </a:p>
          <a:p>
            <a:pPr marL="0" indent="0" eaLnBrk="1" hangingPunct="1">
              <a:buNone/>
            </a:pPr>
            <a:r>
              <a:rPr lang="en-US" dirty="0" smtClean="0">
                <a:solidFill>
                  <a:schemeClr val="bg1"/>
                </a:solidFill>
                <a:hlinkClick r:id="rId3"/>
              </a:rPr>
              <a:t>tim@tnlds.com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 eaLnBrk="1" hangingPunct="1">
              <a:buNone/>
            </a:pPr>
            <a:r>
              <a:rPr lang="en-US" noProof="0" dirty="0" smtClean="0">
                <a:solidFill>
                  <a:schemeClr val="bg1"/>
                </a:solidFill>
              </a:rPr>
              <a:t>www.tnlds.com</a:t>
            </a:r>
            <a:endParaRPr lang="en-US" noProof="0" dirty="0" smtClean="0">
              <a:solidFill>
                <a:schemeClr val="bg1"/>
              </a:solidFill>
            </a:endParaRPr>
          </a:p>
        </p:txBody>
      </p:sp>
      <p:sp>
        <p:nvSpPr>
          <p:cNvPr id="6147" name="Titre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643937" cy="939800"/>
          </a:xfrm>
        </p:spPr>
        <p:txBody>
          <a:bodyPr/>
          <a:lstStyle/>
          <a:p>
            <a:pPr eaLnBrk="1" hangingPunct="1"/>
            <a:r>
              <a:rPr lang="en-US" noProof="0" dirty="0" smtClean="0">
                <a:solidFill>
                  <a:schemeClr val="bg1"/>
                </a:solidFill>
              </a:rPr>
              <a:t>Thank you</a:t>
            </a:r>
            <a:endParaRPr lang="en-US" noProof="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21247" y="228600"/>
            <a:ext cx="6472237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Georgia-Tennessee Line</a:t>
            </a:r>
            <a:endParaRPr lang="en-US" noProof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23473"/>
            <a:ext cx="6590333" cy="496709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14563" y="274638"/>
            <a:ext cx="6472237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Distances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14563" y="1600200"/>
            <a:ext cx="6472237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Rod/pole/perch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Chain and links</a:t>
            </a:r>
            <a:endParaRPr lang="en-US" noProof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Decimal feet or meters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127.18’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127'-2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1/16“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inch equals 0.08333 feet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1/16 of an inch equals .0052 feet</a:t>
            </a:r>
          </a:p>
        </p:txBody>
      </p:sp>
    </p:spTree>
    <p:extLst>
      <p:ext uri="{BB962C8B-B14F-4D97-AF65-F5344CB8AC3E}">
        <p14:creationId xmlns:p14="http://schemas.microsoft.com/office/powerpoint/2010/main" val="17921543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re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643937" cy="939800"/>
          </a:xfrm>
        </p:spPr>
        <p:txBody>
          <a:bodyPr/>
          <a:lstStyle/>
          <a:p>
            <a:pPr eaLnBrk="1" hangingPunct="1"/>
            <a:r>
              <a:rPr lang="en-US" noProof="0" dirty="0" smtClean="0">
                <a:solidFill>
                  <a:schemeClr val="bg1"/>
                </a:solidFill>
              </a:rPr>
              <a:t>Horizontal, vertical, and slope…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133600"/>
            <a:ext cx="8493125" cy="435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smtClean="0">
                <a:solidFill>
                  <a:schemeClr val="bg1"/>
                </a:solidFill>
              </a:rPr>
              <a:t>Bearings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50921" y="1810883"/>
            <a:ext cx="4038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Read as “degrees, minutes, seconds”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° = degree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‘ = minutes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 = seconds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360 degrees in a circle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60 minutes in a degree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60 seconds in a minute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37897"/>
            <a:ext cx="3924300" cy="407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646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0" dirty="0" smtClean="0">
                <a:solidFill>
                  <a:schemeClr val="bg1"/>
                </a:solidFill>
              </a:rPr>
              <a:t>Significant Digits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874838"/>
            <a:ext cx="4040188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Distances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4040188" cy="3951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½ or ¼ = ± 4-8 feet</a:t>
            </a:r>
            <a:endParaRPr lang="en-US" noProof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Chain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½ or ¼ = ± 16-33 feet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Foot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Tenth = ± &lt;1 foot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Hundredth = ± &lt;0.1 feet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025" y="1874838"/>
            <a:ext cx="4041775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Angles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951288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Degree @ 100’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± 1.75 feet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Minute @ 100’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± 0.029 feet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Second @ 100’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± 0.0005 feet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127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471987"/>
          </a:xfrm>
        </p:spPr>
        <p:txBody>
          <a:bodyPr/>
          <a:lstStyle/>
          <a:p>
            <a:pPr marL="0" lvl="0" indent="0" algn="ctr" defTabSz="457200" hangingPunct="0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 Unicode MS"/>
              </a:rPr>
              <a:t>Tennessee State Minimum Standards</a:t>
            </a:r>
          </a:p>
          <a:p>
            <a:pPr marL="0" lvl="0" indent="0" defTabSz="457200" hangingPunct="0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 Unicode MS"/>
              </a:rPr>
              <a:t>Urban Survey –		Category I	= 1:10,000</a:t>
            </a:r>
          </a:p>
          <a:p>
            <a:pPr marL="0" lvl="0" indent="0" defTabSz="457200" hangingPunct="0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 Unicode MS"/>
              </a:rPr>
              <a:t>Rural Survey –		Category II	= 1:7,500</a:t>
            </a:r>
          </a:p>
          <a:p>
            <a:pPr marL="0" lvl="0" indent="0" defTabSz="457200" hangingPunct="0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 Unicode MS"/>
              </a:rPr>
              <a:t>All Others –			Category III	= 1:5,000</a:t>
            </a:r>
          </a:p>
          <a:p>
            <a:pPr marL="0" indent="0" eaLnBrk="1" hangingPunct="1">
              <a:buNone/>
            </a:pPr>
            <a:endParaRPr lang="en-US" noProof="0" dirty="0" smtClean="0">
              <a:solidFill>
                <a:schemeClr val="bg1"/>
              </a:solidFill>
            </a:endParaRPr>
          </a:p>
          <a:p>
            <a:pPr marL="0" indent="0" eaLnBrk="1" hangingPunct="1">
              <a:buNone/>
            </a:pPr>
            <a:endParaRPr lang="en-US" noProof="0" dirty="0" smtClean="0">
              <a:solidFill>
                <a:schemeClr val="bg1"/>
              </a:solidFill>
            </a:endParaRPr>
          </a:p>
          <a:p>
            <a:pPr defTabSz="457200" hangingPunct="0">
              <a:lnSpc>
                <a:spcPct val="9300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/>
              </a:rPr>
              <a:t>1 acre city lot with an 835'± perimeter  is allowed 0.083' or 1 inch of error</a:t>
            </a:r>
          </a:p>
          <a:p>
            <a:pPr defTabSz="457200" hangingPunct="0">
              <a:lnSpc>
                <a:spcPct val="9300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/>
              </a:rPr>
              <a:t>10 acre rural tract with 2640' of perimeter can have 0.352' or 4 ¼ inches of error</a:t>
            </a:r>
          </a:p>
          <a:p>
            <a:pPr defTabSz="457200" hangingPunct="0">
              <a:lnSpc>
                <a:spcPct val="9300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 Unicode MS"/>
              </a:rPr>
              <a:t>A 500 acre tract can be easily allowed 2.5' of error.</a:t>
            </a:r>
          </a:p>
          <a:p>
            <a:pPr marL="0" indent="0" eaLnBrk="1" hangingPunct="1">
              <a:buNone/>
            </a:pPr>
            <a:endParaRPr lang="en-US" noProof="0" dirty="0" smtClean="0">
              <a:solidFill>
                <a:schemeClr val="bg1"/>
              </a:solidFill>
            </a:endParaRPr>
          </a:p>
        </p:txBody>
      </p:sp>
      <p:sp>
        <p:nvSpPr>
          <p:cNvPr id="5123" name="Titre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643937" cy="939800"/>
          </a:xfrm>
        </p:spPr>
        <p:txBody>
          <a:bodyPr/>
          <a:lstStyle/>
          <a:p>
            <a:pPr eaLnBrk="1" hangingPunct="1"/>
            <a:r>
              <a:rPr lang="en-US" noProof="0" dirty="0" smtClean="0">
                <a:solidFill>
                  <a:schemeClr val="bg1"/>
                </a:solidFill>
              </a:rPr>
              <a:t>Error of Closure</a:t>
            </a:r>
          </a:p>
        </p:txBody>
      </p:sp>
    </p:spTree>
    <p:extLst>
      <p:ext uri="{BB962C8B-B14F-4D97-AF65-F5344CB8AC3E}">
        <p14:creationId xmlns:p14="http://schemas.microsoft.com/office/powerpoint/2010/main" val="1854020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1287" y="381000"/>
            <a:ext cx="2322513" cy="1162050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3600" noProof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Elements of a curve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98649"/>
            <a:ext cx="3276600" cy="3282951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Radius</a:t>
            </a: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Tangent</a:t>
            </a:r>
            <a:endParaRPr lang="en-US" sz="2800" dirty="0"/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Delta (</a:t>
            </a:r>
            <a:r>
              <a:rPr lang="el-GR" sz="2800" dirty="0"/>
              <a:t>Δ</a:t>
            </a:r>
            <a:r>
              <a:rPr lang="en-US" sz="2800" dirty="0"/>
              <a:t>)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Chord Bearing</a:t>
            </a: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Chord </a:t>
            </a:r>
            <a:r>
              <a:rPr lang="en-US" sz="2800" dirty="0"/>
              <a:t>Distance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Length </a:t>
            </a:r>
            <a:r>
              <a:rPr lang="en-US" sz="2800" dirty="0"/>
              <a:t>(arc length)</a:t>
            </a: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000" y="152400"/>
            <a:ext cx="4827984" cy="64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260791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FAB70A8-8AB4-483C-9BA9-BA3E6E96A5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City landscape business presentation</Template>
  <TotalTime>548</TotalTime>
  <Words>443</Words>
  <Application>Microsoft Office PowerPoint</Application>
  <PresentationFormat>On-screen Show (4:3)</PresentationFormat>
  <Paragraphs>137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 Unicode MS</vt:lpstr>
      <vt:lpstr>Microsoft YaHei</vt:lpstr>
      <vt:lpstr>Arial</vt:lpstr>
      <vt:lpstr>Calibri</vt:lpstr>
      <vt:lpstr>Constantia</vt:lpstr>
      <vt:lpstr>Times New Roman</vt:lpstr>
      <vt:lpstr>Wingdings</vt:lpstr>
      <vt:lpstr>79</vt:lpstr>
      <vt:lpstr>Basic Surveying</vt:lpstr>
      <vt:lpstr>Surveying defined.</vt:lpstr>
      <vt:lpstr>Georgia-Tennessee Line</vt:lpstr>
      <vt:lpstr>Distances</vt:lpstr>
      <vt:lpstr>Horizontal, vertical, and slope…</vt:lpstr>
      <vt:lpstr>Bearings</vt:lpstr>
      <vt:lpstr>Significant Digits</vt:lpstr>
      <vt:lpstr>Error of Closure</vt:lpstr>
      <vt:lpstr>Elements of a curve</vt:lpstr>
      <vt:lpstr>Two types of surveyors…</vt:lpstr>
      <vt:lpstr>Hierarchy of Evidence</vt:lpstr>
      <vt:lpstr>Point of Beginning Traverse Traverse Points Closure</vt:lpstr>
      <vt:lpstr>Placing an order…</vt:lpstr>
      <vt:lpstr>Things that affect costs</vt:lpstr>
      <vt:lpstr>What happens after you call…</vt:lpstr>
      <vt:lpstr>Flood Definitions</vt:lpstr>
      <vt:lpstr>Waterway Cross Section</vt:lpstr>
      <vt:lpstr>FIRMette</vt:lpstr>
      <vt:lpstr>Elevation Certificate</vt:lpstr>
      <vt:lpstr>Elevation Certificate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Surveying</dc:title>
  <dc:creator>Tim Howell</dc:creator>
  <cp:keywords/>
  <cp:lastModifiedBy>Tim Howell</cp:lastModifiedBy>
  <cp:revision>19</cp:revision>
  <dcterms:created xsi:type="dcterms:W3CDTF">2014-05-17T23:51:44Z</dcterms:created>
  <dcterms:modified xsi:type="dcterms:W3CDTF">2014-05-19T01:08:37Z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TC103807009990</vt:lpwstr>
  </property>
</Properties>
</file>